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6" r:id="rId18"/>
    <p:sldId id="1297" r:id="rId19"/>
    <p:sldId id="1288" r:id="rId20"/>
    <p:sldId id="1249" r:id="rId21"/>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57" autoAdjust="0"/>
    <p:restoredTop sz="94660"/>
  </p:normalViewPr>
  <p:slideViewPr>
    <p:cSldViewPr snapToGrid="0">
      <p:cViewPr varScale="1">
        <p:scale>
          <a:sx n="103" d="100"/>
          <a:sy n="103" d="100"/>
        </p:scale>
        <p:origin x="730"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42826" y="3904252"/>
            <a:ext cx="2095554" cy="625812"/>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dirty="0" err="1">
                <a:solidFill>
                  <a:schemeClr val="tx1"/>
                </a:solidFill>
                <a:latin typeface="Arial"/>
                <a:ea typeface="Arial"/>
                <a:cs typeface="Arial"/>
                <a:sym typeface="Arial"/>
              </a:rPr>
              <a:t>K.AtchayaBarathi</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au960221104037</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Arunachala Co</a:t>
            </a:r>
            <a:r>
              <a:rPr lang="en-US" sz="1100" dirty="0">
                <a:solidFill>
                  <a:schemeClr val="tx1"/>
                </a:solidFill>
              </a:rPr>
              <a:t>llege of Engineering for women</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94783F0C-04F2-408B-1647-41A1224F086C}"/>
              </a:ext>
            </a:extLst>
          </p:cNvPr>
          <p:cNvPicPr>
            <a:picLocks noChangeAspect="1"/>
          </p:cNvPicPr>
          <p:nvPr/>
        </p:nvPicPr>
        <p:blipFill rotWithShape="1">
          <a:blip r:embed="rId3"/>
          <a:srcRect t="11842" b="3548"/>
          <a:stretch/>
        </p:blipFill>
        <p:spPr>
          <a:xfrm>
            <a:off x="1219200" y="1375319"/>
            <a:ext cx="6437971" cy="3144643"/>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5" name="Picture 4">
            <a:extLst>
              <a:ext uri="{FF2B5EF4-FFF2-40B4-BE49-F238E27FC236}">
                <a16:creationId xmlns:a16="http://schemas.microsoft.com/office/drawing/2014/main" id="{138B9C43-288D-4019-94CE-97C373FAD1F9}"/>
              </a:ext>
            </a:extLst>
          </p:cNvPr>
          <p:cNvPicPr>
            <a:picLocks noChangeAspect="1"/>
          </p:cNvPicPr>
          <p:nvPr/>
        </p:nvPicPr>
        <p:blipFill rotWithShape="1">
          <a:blip r:embed="rId2"/>
          <a:srcRect t="13181"/>
          <a:stretch/>
        </p:blipFill>
        <p:spPr>
          <a:xfrm>
            <a:off x="698810" y="1172802"/>
            <a:ext cx="7746380" cy="3612995"/>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CB6BED0B-312D-34D7-87D1-590BC45ECC4F}"/>
              </a:ext>
            </a:extLst>
          </p:cNvPr>
          <p:cNvPicPr>
            <a:picLocks noChangeAspect="1"/>
          </p:cNvPicPr>
          <p:nvPr/>
        </p:nvPicPr>
        <p:blipFill rotWithShape="1">
          <a:blip r:embed="rId2"/>
          <a:srcRect t="12848"/>
          <a:stretch/>
        </p:blipFill>
        <p:spPr>
          <a:xfrm>
            <a:off x="981082" y="1211766"/>
            <a:ext cx="7181386" cy="3427141"/>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B9856E97-18F4-FB0D-E34F-C63F78E2E5DA}"/>
              </a:ext>
            </a:extLst>
          </p:cNvPr>
          <p:cNvPicPr>
            <a:picLocks noChangeAspect="1"/>
          </p:cNvPicPr>
          <p:nvPr/>
        </p:nvPicPr>
        <p:blipFill rotWithShape="1">
          <a:blip r:embed="rId2"/>
          <a:srcRect t="12785"/>
          <a:stretch/>
        </p:blipFill>
        <p:spPr>
          <a:xfrm>
            <a:off x="691454" y="1267649"/>
            <a:ext cx="7760641" cy="3448514"/>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Login-page</a:t>
            </a:r>
          </a:p>
        </p:txBody>
      </p:sp>
      <p:pic>
        <p:nvPicPr>
          <p:cNvPr id="4" name="Picture 3">
            <a:extLst>
              <a:ext uri="{FF2B5EF4-FFF2-40B4-BE49-F238E27FC236}">
                <a16:creationId xmlns:a16="http://schemas.microsoft.com/office/drawing/2014/main" id="{249076A7-C0FA-6DFD-8D32-3588BCCF6A62}"/>
              </a:ext>
            </a:extLst>
          </p:cNvPr>
          <p:cNvPicPr>
            <a:picLocks noChangeAspect="1"/>
          </p:cNvPicPr>
          <p:nvPr/>
        </p:nvPicPr>
        <p:blipFill rotWithShape="1">
          <a:blip r:embed="rId2"/>
          <a:srcRect t="12358"/>
          <a:stretch/>
        </p:blipFill>
        <p:spPr>
          <a:xfrm>
            <a:off x="1055649" y="1397620"/>
            <a:ext cx="6802244" cy="3218054"/>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Rectangle 1">
            <a:extLst>
              <a:ext uri="{FF2B5EF4-FFF2-40B4-BE49-F238E27FC236}">
                <a16:creationId xmlns:a16="http://schemas.microsoft.com/office/drawing/2014/main" id="{592F795F-3ED2-1F76-BD0E-DB1911A160FE}"/>
              </a:ext>
            </a:extLst>
          </p:cNvPr>
          <p:cNvSpPr>
            <a:spLocks noChangeArrowheads="1"/>
          </p:cNvSpPr>
          <p:nvPr/>
        </p:nvSpPr>
        <p:spPr bwMode="auto">
          <a:xfrm>
            <a:off x="1263805" y="1279088"/>
            <a:ext cx="5493834"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Integration with Ride-Sharing Services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Augmented Reality (AR) Vehicle Preview</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Subscription-Based Rental Plans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Environmental Impact Calculator</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Voice-Activated Booking Assistant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23128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F36278BA-BB45-A1F0-0832-FF84B0283539}"/>
              </a:ext>
            </a:extLst>
          </p:cNvPr>
          <p:cNvSpPr txBox="1"/>
          <p:nvPr/>
        </p:nvSpPr>
        <p:spPr>
          <a:xfrm>
            <a:off x="988740" y="1326761"/>
            <a:ext cx="6571785" cy="3046988"/>
          </a:xfrm>
          <a:prstGeom prst="rect">
            <a:avLst/>
          </a:prstGeom>
          <a:noFill/>
        </p:spPr>
        <p:txBody>
          <a:bodyPr wrap="square">
            <a:spAutoFit/>
          </a:bodyPr>
          <a:lstStyle/>
          <a:p>
            <a:r>
              <a:rPr lang="en-IN" sz="2400" dirty="0"/>
              <a:t>Our car rental site is poised for continued growth and innovation. With a focus on convenience, sustainability, and user satisfaction, we're committed to delivering an exceptional rental experience. Looking ahead, we'll continue to evolve, embracing new technologies and strategies to meet the needs of </a:t>
            </a:r>
            <a:r>
              <a:rPr lang="en-IN" sz="2400" dirty="0" err="1"/>
              <a:t>travelers</a:t>
            </a:r>
            <a:r>
              <a:rPr lang="en-IN" sz="2400" dirty="0"/>
              <a:t> worldwide.</a:t>
            </a:r>
          </a:p>
        </p:txBody>
      </p:sp>
    </p:spTree>
    <p:extLst>
      <p:ext uri="{BB962C8B-B14F-4D97-AF65-F5344CB8AC3E}">
        <p14:creationId xmlns:p14="http://schemas.microsoft.com/office/powerpoint/2010/main" val="2018878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2129473" y="3183633"/>
            <a:ext cx="4881245"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t>Car Rentals Application with Django Framework</a:t>
            </a:r>
            <a:r>
              <a:rPr lang="en-US" sz="1600" b="1" dirty="0">
                <a:latin typeface="+mj-lt"/>
              </a:rPr>
              <a:t> </a:t>
            </a:r>
            <a:endParaRPr lang="en-US" sz="1600" b="1"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2800" b="1" dirty="0">
                <a:solidFill>
                  <a:srgbClr val="213163"/>
                </a:solidFill>
              </a:rPr>
              <a:t>Abstract</a:t>
            </a:r>
            <a:endParaRPr lang="en-IN" sz="28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
        <p:nvSpPr>
          <p:cNvPr id="5" name="TextBox 4">
            <a:extLst>
              <a:ext uri="{FF2B5EF4-FFF2-40B4-BE49-F238E27FC236}">
                <a16:creationId xmlns:a16="http://schemas.microsoft.com/office/drawing/2014/main" id="{10212D4C-1503-0A01-FCC0-A72815C919DE}"/>
              </a:ext>
            </a:extLst>
          </p:cNvPr>
          <p:cNvSpPr txBox="1"/>
          <p:nvPr/>
        </p:nvSpPr>
        <p:spPr>
          <a:xfrm>
            <a:off x="431181" y="1364667"/>
            <a:ext cx="6423102" cy="1938992"/>
          </a:xfrm>
          <a:prstGeom prst="rect">
            <a:avLst/>
          </a:prstGeom>
          <a:noFill/>
        </p:spPr>
        <p:txBody>
          <a:bodyPr wrap="square">
            <a:spAutoFit/>
          </a:bodyPr>
          <a:lstStyle/>
          <a:p>
            <a:r>
              <a:rPr lang="en-US" sz="2400" dirty="0" err="1"/>
              <a:t>DriveEase</a:t>
            </a:r>
            <a:r>
              <a:rPr lang="en-US" sz="2400" dirty="0"/>
              <a:t> offers a user-friendly app for seamless car rentals. Browse vehicles, select flexible options, and book with ease. Enjoy convenient pickup, optional extras, and 24/7 support. Travel hassle-free with </a:t>
            </a:r>
            <a:r>
              <a:rPr lang="en-US" sz="2400" dirty="0" err="1"/>
              <a:t>DriveEase</a:t>
            </a:r>
            <a:r>
              <a:rPr lang="en-US" sz="2400" dirty="0"/>
              <a:t>.</a:t>
            </a:r>
            <a:endParaRPr lang="en-IN" sz="2400"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4151036"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2800" b="1" dirty="0">
                <a:solidFill>
                  <a:srgbClr val="213163"/>
                </a:solidFill>
              </a:rPr>
              <a:t>Problem Statement</a:t>
            </a:r>
            <a:endParaRPr lang="en-IN" sz="28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140844FD-E5F9-1EA6-6315-E8EFCB7E8EA0}"/>
              </a:ext>
            </a:extLst>
          </p:cNvPr>
          <p:cNvSpPr txBox="1"/>
          <p:nvPr/>
        </p:nvSpPr>
        <p:spPr>
          <a:xfrm>
            <a:off x="557560" y="1323282"/>
            <a:ext cx="8155260" cy="1938992"/>
          </a:xfrm>
          <a:prstGeom prst="rect">
            <a:avLst/>
          </a:prstGeom>
          <a:noFill/>
        </p:spPr>
        <p:txBody>
          <a:bodyPr wrap="square">
            <a:spAutoFit/>
          </a:bodyPr>
          <a:lstStyle/>
          <a:p>
            <a:r>
              <a:rPr lang="en-US" sz="2400" dirty="0"/>
              <a:t>Many travelers face inconvenience and inefficiency when trying to rent a car due to complicated booking processes, limited vehicle options, and lack of support for unexpected issues, leading to frustration and delays in their travel plans.</a:t>
            </a:r>
            <a:endParaRPr lang="en-IN" sz="2400" dirty="0"/>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30"/>
            <a:ext cx="3794197"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2800" b="1" dirty="0">
                <a:solidFill>
                  <a:srgbClr val="213163"/>
                </a:solidFill>
              </a:rPr>
              <a:t>Project Overview</a:t>
            </a:r>
            <a:endParaRPr lang="en-IN" sz="28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BFCE6375-C0E3-772D-D37E-8AA2931584AC}"/>
              </a:ext>
            </a:extLst>
          </p:cNvPr>
          <p:cNvSpPr txBox="1"/>
          <p:nvPr/>
        </p:nvSpPr>
        <p:spPr>
          <a:xfrm>
            <a:off x="416312" y="1244171"/>
            <a:ext cx="8147825" cy="2308324"/>
          </a:xfrm>
          <a:prstGeom prst="rect">
            <a:avLst/>
          </a:prstGeom>
          <a:noFill/>
        </p:spPr>
        <p:txBody>
          <a:bodyPr wrap="square">
            <a:spAutoFit/>
          </a:bodyPr>
          <a:lstStyle/>
          <a:p>
            <a:r>
              <a:rPr lang="en-IN" sz="2400" dirty="0"/>
              <a:t>The </a:t>
            </a:r>
            <a:r>
              <a:rPr lang="en-IN" sz="2400" dirty="0" err="1"/>
              <a:t>DriveEase</a:t>
            </a:r>
            <a:r>
              <a:rPr lang="en-IN" sz="2400" dirty="0"/>
              <a:t> Car Rental App simplifies vehicle rental with a user-friendly interface, diverse vehicle selection, and flexible booking options. It ensures convenience through a seamless booking process, secure transactions, and 24/7 customer support, revolutionizing the car rental experience for </a:t>
            </a:r>
            <a:r>
              <a:rPr lang="en-IN" sz="2400" dirty="0" err="1"/>
              <a:t>travelers</a:t>
            </a:r>
            <a:r>
              <a:rPr lang="en-IN" sz="2400" dirty="0"/>
              <a:t>.</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30"/>
            <a:ext cx="3675251"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2800" b="1" dirty="0">
                <a:solidFill>
                  <a:srgbClr val="213163"/>
                </a:solidFill>
              </a:rPr>
              <a:t>Proposed Solution</a:t>
            </a:r>
            <a:endParaRPr lang="en-IN" sz="2800" dirty="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1A945AE3-A963-2938-642A-A4091859C331}"/>
              </a:ext>
            </a:extLst>
          </p:cNvPr>
          <p:cNvSpPr txBox="1"/>
          <p:nvPr/>
        </p:nvSpPr>
        <p:spPr>
          <a:xfrm>
            <a:off x="734308" y="1363624"/>
            <a:ext cx="6015897" cy="2677656"/>
          </a:xfrm>
          <a:prstGeom prst="rect">
            <a:avLst/>
          </a:prstGeom>
          <a:noFill/>
        </p:spPr>
        <p:txBody>
          <a:bodyPr wrap="square">
            <a:spAutoFit/>
          </a:bodyPr>
          <a:lstStyle/>
          <a:p>
            <a:r>
              <a:rPr lang="en-US" sz="2400" dirty="0" err="1"/>
              <a:t>DriveEase</a:t>
            </a:r>
            <a:r>
              <a:rPr lang="en-US" sz="2400" dirty="0"/>
              <a:t> offers a streamlined solution for car rentals. Our user-friendly app provides a diverse vehicle selection, flexible booking options, and seamless transactions. With 24/7 support, we ensure a hassle-free experience for travelers, redefining the way people rent cars.</a:t>
            </a:r>
            <a:endParaRPr lang="en-IN" sz="2400" dirty="0"/>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Rectangle 1">
            <a:extLst>
              <a:ext uri="{FF2B5EF4-FFF2-40B4-BE49-F238E27FC236}">
                <a16:creationId xmlns:a16="http://schemas.microsoft.com/office/drawing/2014/main" id="{4C894284-806F-291D-F5E2-06903AF95F2B}"/>
              </a:ext>
            </a:extLst>
          </p:cNvPr>
          <p:cNvSpPr>
            <a:spLocks noChangeArrowheads="1"/>
          </p:cNvSpPr>
          <p:nvPr/>
        </p:nvSpPr>
        <p:spPr bwMode="auto">
          <a:xfrm>
            <a:off x="334433" y="863590"/>
            <a:ext cx="8475134"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User-Friendly Interface:</a:t>
            </a:r>
            <a:r>
              <a:rPr kumimoji="0" lang="en-US" altLang="en-US" sz="1800" b="0" i="0" u="none" strike="noStrike" cap="none" normalizeH="0" baseline="0" dirty="0">
                <a:ln>
                  <a:noFill/>
                </a:ln>
                <a:solidFill>
                  <a:schemeClr val="tx1"/>
                </a:solidFill>
                <a:effectLst/>
                <a:latin typeface="Arial" panose="020B0604020202020204" pitchFamily="34" charset="0"/>
              </a:rPr>
              <a:t> Intuitive design for easy navigation and booking.</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Diverse Vehicle Selection:</a:t>
            </a:r>
            <a:r>
              <a:rPr kumimoji="0" lang="en-US" altLang="en-US" sz="1800" b="0" i="0" u="none" strike="noStrike" cap="none" normalizeH="0" baseline="0" dirty="0">
                <a:ln>
                  <a:noFill/>
                </a:ln>
                <a:solidFill>
                  <a:schemeClr val="tx1"/>
                </a:solidFill>
                <a:effectLst/>
                <a:latin typeface="Arial" panose="020B0604020202020204" pitchFamily="34" charset="0"/>
              </a:rPr>
              <a:t> Wide range of vehicles to cater to different preferences and needs.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Flexible Booking Options:</a:t>
            </a:r>
            <a:r>
              <a:rPr kumimoji="0" lang="en-US" altLang="en-US" sz="1800" b="0" i="0" u="none" strike="noStrike" cap="none" normalizeH="0" baseline="0" dirty="0">
                <a:ln>
                  <a:noFill/>
                </a:ln>
                <a:solidFill>
                  <a:schemeClr val="tx1"/>
                </a:solidFill>
                <a:effectLst/>
                <a:latin typeface="Arial" panose="020B0604020202020204" pitchFamily="34" charset="0"/>
              </a:rPr>
              <a:t> Choose rental durations and packages according to individual requirements.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Seamless Transactions:</a:t>
            </a:r>
            <a:r>
              <a:rPr kumimoji="0" lang="en-US" altLang="en-US" sz="1800" b="0" i="0" u="none" strike="noStrike" cap="none" normalizeH="0" baseline="0" dirty="0">
                <a:ln>
                  <a:noFill/>
                </a:ln>
                <a:solidFill>
                  <a:schemeClr val="tx1"/>
                </a:solidFill>
                <a:effectLst/>
                <a:latin typeface="Arial" panose="020B0604020202020204" pitchFamily="34" charset="0"/>
              </a:rPr>
              <a:t> Secure payment process for peace of mind.</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24/7 Customer Support:</a:t>
            </a:r>
            <a:r>
              <a:rPr kumimoji="0" lang="en-US" altLang="en-US" sz="1800" b="0" i="0" u="none" strike="noStrike" cap="none" normalizeH="0" baseline="0" dirty="0">
                <a:ln>
                  <a:noFill/>
                </a:ln>
                <a:solidFill>
                  <a:schemeClr val="tx1"/>
                </a:solidFill>
                <a:effectLst/>
                <a:latin typeface="Arial" panose="020B0604020202020204" pitchFamily="34" charset="0"/>
              </a:rPr>
              <a:t> Assistance available round-the-clock for any queries or concerns.</a:t>
            </a: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Rectangle 1">
            <a:extLst>
              <a:ext uri="{FF2B5EF4-FFF2-40B4-BE49-F238E27FC236}">
                <a16:creationId xmlns:a16="http://schemas.microsoft.com/office/drawing/2014/main" id="{C9977DC5-99E8-BE62-AF93-250C999E1A1C}"/>
              </a:ext>
            </a:extLst>
          </p:cNvPr>
          <p:cNvSpPr>
            <a:spLocks noChangeArrowheads="1"/>
          </p:cNvSpPr>
          <p:nvPr/>
        </p:nvSpPr>
        <p:spPr bwMode="auto">
          <a:xfrm>
            <a:off x="312233" y="933456"/>
            <a:ext cx="8519533"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Convenience:</a:t>
            </a:r>
            <a:r>
              <a:rPr kumimoji="0" lang="en-US" altLang="en-US" sz="1800" b="0" i="0" u="none" strike="noStrike" cap="none" normalizeH="0" baseline="0" dirty="0">
                <a:ln>
                  <a:noFill/>
                </a:ln>
                <a:solidFill>
                  <a:schemeClr val="tx1"/>
                </a:solidFill>
                <a:effectLst/>
                <a:latin typeface="Arial" panose="020B0604020202020204" pitchFamily="34" charset="0"/>
              </a:rPr>
              <a:t> Convenient pickup and drop-off locations for a hassle-free experience.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Reliability:</a:t>
            </a:r>
            <a:r>
              <a:rPr kumimoji="0" lang="en-US" altLang="en-US" sz="1800" b="0" i="0" u="none" strike="noStrike" cap="none" normalizeH="0" baseline="0" dirty="0">
                <a:ln>
                  <a:noFill/>
                </a:ln>
                <a:solidFill>
                  <a:schemeClr val="tx1"/>
                </a:solidFill>
                <a:effectLst/>
                <a:latin typeface="Arial" panose="020B0604020202020204" pitchFamily="34" charset="0"/>
              </a:rPr>
              <a:t> Ensuring reliable service to meet the expectations of travelers.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Enhanced Experience:</a:t>
            </a:r>
            <a:r>
              <a:rPr kumimoji="0" lang="en-US" altLang="en-US" sz="1800" b="0" i="0" u="none" strike="noStrike" cap="none" normalizeH="0" baseline="0" dirty="0">
                <a:ln>
                  <a:noFill/>
                </a:ln>
                <a:solidFill>
                  <a:schemeClr val="tx1"/>
                </a:solidFill>
                <a:effectLst/>
                <a:latin typeface="Arial" panose="020B0604020202020204" pitchFamily="34" charset="0"/>
              </a:rPr>
              <a:t> Optional extras available to enhance the journey.</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Efficiency:</a:t>
            </a:r>
            <a:r>
              <a:rPr kumimoji="0" lang="en-US" altLang="en-US" sz="1800" b="0" i="0" u="none" strike="noStrike" cap="none" normalizeH="0" baseline="0" dirty="0">
                <a:ln>
                  <a:noFill/>
                </a:ln>
                <a:solidFill>
                  <a:schemeClr val="tx1"/>
                </a:solidFill>
                <a:effectLst/>
                <a:latin typeface="Arial" panose="020B0604020202020204" pitchFamily="34" charset="0"/>
              </a:rPr>
              <a:t> Streamlined process for quick and efficient bookings.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Innovation:</a:t>
            </a:r>
            <a:r>
              <a:rPr kumimoji="0" lang="en-US" altLang="en-US" sz="1800" b="0" i="0" u="none" strike="noStrike" cap="none" normalizeH="0" baseline="0" dirty="0">
                <a:ln>
                  <a:noFill/>
                </a:ln>
                <a:solidFill>
                  <a:schemeClr val="tx1"/>
                </a:solidFill>
                <a:effectLst/>
                <a:latin typeface="Arial" panose="020B0604020202020204" pitchFamily="34" charset="0"/>
              </a:rPr>
              <a:t> Utilizing technology to revolutionize the car rental experience.</a:t>
            </a:r>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40</TotalTime>
  <Words>472</Words>
  <Application>Microsoft Office PowerPoint</Application>
  <PresentationFormat>On-screen Show (16:9)</PresentationFormat>
  <Paragraphs>71</Paragraphs>
  <Slides>17</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17</vt:i4>
      </vt:variant>
      <vt:variant>
        <vt:lpstr>Custom Shows</vt:lpstr>
      </vt:variant>
      <vt:variant>
        <vt:i4>1</vt:i4>
      </vt:variant>
    </vt:vector>
  </HeadingPairs>
  <TitlesOfParts>
    <vt:vector size="24"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Login-page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atchayabarathi@outlook.com</cp:lastModifiedBy>
  <cp:revision>9</cp:revision>
  <dcterms:modified xsi:type="dcterms:W3CDTF">2024-04-10T11:18:30Z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